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8" r:id="rId4"/>
    <p:sldId id="259" r:id="rId5"/>
    <p:sldId id="266" r:id="rId6"/>
    <p:sldId id="269" r:id="rId7"/>
    <p:sldId id="261" r:id="rId8"/>
    <p:sldId id="267" r:id="rId9"/>
    <p:sldId id="265" r:id="rId10"/>
    <p:sldId id="268" r:id="rId11"/>
    <p:sldId id="263" r:id="rId12"/>
    <p:sldId id="264" r:id="rId13"/>
    <p:sldId id="270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1C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97" autoAdjust="0"/>
    <p:restoredTop sz="94660"/>
  </p:normalViewPr>
  <p:slideViewPr>
    <p:cSldViewPr>
      <p:cViewPr varScale="1">
        <p:scale>
          <a:sx n="72" d="100"/>
          <a:sy n="72" d="100"/>
        </p:scale>
        <p:origin x="129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5FC8-6604-4D2C-9DD4-E6B4AC3A46C7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B3AFC-0D2C-4AFE-A0DA-7F328973C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5FC8-6604-4D2C-9DD4-E6B4AC3A46C7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B3AFC-0D2C-4AFE-A0DA-7F328973C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5FC8-6604-4D2C-9DD4-E6B4AC3A46C7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B3AFC-0D2C-4AFE-A0DA-7F328973C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5FC8-6604-4D2C-9DD4-E6B4AC3A46C7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B3AFC-0D2C-4AFE-A0DA-7F328973C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5FC8-6604-4D2C-9DD4-E6B4AC3A46C7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B3AFC-0D2C-4AFE-A0DA-7F328973C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5FC8-6604-4D2C-9DD4-E6B4AC3A46C7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B3AFC-0D2C-4AFE-A0DA-7F328973C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5FC8-6604-4D2C-9DD4-E6B4AC3A46C7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B3AFC-0D2C-4AFE-A0DA-7F328973C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5FC8-6604-4D2C-9DD4-E6B4AC3A46C7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B3AFC-0D2C-4AFE-A0DA-7F328973C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5FC8-6604-4D2C-9DD4-E6B4AC3A46C7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D8B3AFC-0D2C-4AFE-A0DA-7F328973C3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5FC8-6604-4D2C-9DD4-E6B4AC3A46C7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B3AFC-0D2C-4AFE-A0DA-7F328973C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5FC8-6604-4D2C-9DD4-E6B4AC3A46C7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B3AFC-0D2C-4AFE-A0DA-7F328973C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0B5FC8-6604-4D2C-9DD4-E6B4AC3A46C7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D8B3AFC-0D2C-4AFE-A0DA-7F328973C32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lick02.begun.ru/click.jsp?url=6psKRrqzsrNi0D3wo0*QXuwQh3hyc9ganSG01dLWJ8CUcYIW4tywupMG2tIKufRiS82EYQqQqq5tL-kbgMOTOurzviaOhK8zjf5--IRSHiYVaqMVnM4Xwb7txhhMDyunbHxs3Lhj6HQ*8zTrhl6OEd4n5Re4Mf3rAeJB7YnFoc6jHdF18y-S9GnxEgHfg*nyfVmTF93zXSVu16wNhbch3giNtNI2EJKx9pCaqWFVeRhsVhEg1KvRLFWYvr7QvZw0*oOA4UX7Zh8FxcYmGs67latMuKFoKz3v5um9bhRP40tasZnPnDcrG4nwVNphCCzAL8HkJZ-9WDEbVjCcEj0WrplL7vQ2YbcBNYH49ReSPgE8taucQqqvEXaFcQn9*iYl79*ZKh6Wh0*YBpir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elainform.ru/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428736"/>
            <a:ext cx="7851648" cy="2643206"/>
          </a:xfrm>
        </p:spPr>
        <p:txBody>
          <a:bodyPr>
            <a:noAutofit/>
          </a:bodyPr>
          <a:lstStyle/>
          <a:p>
            <a:pPr algn="ctr"/>
            <a:br>
              <a:rPr lang="ru-RU" sz="8000" dirty="0"/>
            </a:br>
            <a:br>
              <a:rPr lang="ru-RU" sz="8000" dirty="0"/>
            </a:br>
            <a:br>
              <a:rPr lang="ru-RU" sz="8000" dirty="0"/>
            </a:br>
            <a:r>
              <a:rPr lang="ru-RU" sz="6600" dirty="0"/>
              <a:t>28 апреля – Всемирный день охраны труда.</a:t>
            </a:r>
          </a:p>
        </p:txBody>
      </p:sp>
      <p:pic>
        <p:nvPicPr>
          <p:cNvPr id="4" name="Рисунок 3" descr="fs43.jpg"/>
          <p:cNvPicPr>
            <a:picLocks noChangeAspect="1"/>
          </p:cNvPicPr>
          <p:nvPr/>
        </p:nvPicPr>
        <p:blipFill>
          <a:blip r:embed="rId2" cstate="print"/>
          <a:srcRect b="6976"/>
          <a:stretch>
            <a:fillRect/>
          </a:stretch>
        </p:blipFill>
        <p:spPr>
          <a:xfrm>
            <a:off x="142844" y="4071942"/>
            <a:ext cx="5248275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B3B4182B-A129-40CB-AA2C-78B4E661E4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67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40386"/>
            <a:ext cx="2860973" cy="31176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1643074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2021 году проводится день охраны труда под девизом: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85918" y="2786058"/>
            <a:ext cx="7758138" cy="378621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300" b="1" dirty="0">
                <a:solidFill>
                  <a:schemeClr val="accent2"/>
                </a:solidFill>
              </a:rPr>
              <a:t>«Система управления           охраной труда:                            путь к непрерывному совершенствованию»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ohr_t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28736"/>
            <a:ext cx="1500166" cy="221455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1428736"/>
            <a:ext cx="7415210" cy="5143536"/>
          </a:xfrm>
          <a:ln>
            <a:noFill/>
          </a:ln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ru-RU" sz="2800" dirty="0">
                <a:solidFill>
                  <a:schemeClr val="bg2">
                    <a:lumMod val="10000"/>
                  </a:schemeClr>
                </a:solidFill>
              </a:rPr>
              <a:t>Международная организация труда (МОТ) объявила 28 апреля Всемирным днем охраны труда с тем, чтобы привлечь внимание мировой общественности к масштабам проблемы, а также к тому, каким образом создание и продвижение культуры охраны труда может способствовать снижению ежегодной смертности на рабочем месте. Впервые он отмечался в 2003 году. </a:t>
            </a:r>
            <a:endParaRPr lang="ru-RU" sz="2800" b="0" dirty="0">
              <a:ln w="1905"/>
              <a:solidFill>
                <a:schemeClr val="bg2">
                  <a:lumMod val="1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Рисунок 4" descr="den_ohrani_truda_otkritk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286256"/>
            <a:ext cx="1500166" cy="2143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305800" cy="608249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Идея проведения Всемирного дня охраны труда берет начало от Дня памяти погибших работников, впервые проведенного американскими и канадскими трудящимися в 1989 году в память о работниках, погибших и пострадавших на работе.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928670"/>
            <a:ext cx="83582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 оценкам МОТ, каждый день в мире в среднем около 5000 человек умирают в результате несчастных случаев и заболеваемости на производстве, суммарно достигая за год от 2 до 2,3 миллиона случаев производственно обусловленной смертности. Из этого числа около 350 тысяч случаев составляют несчастные случаи со смертельным исходом и около 1,7-2 миллиона смертей, вызванных связанными с работой заболеваниями. </a:t>
            </a:r>
          </a:p>
        </p:txBody>
      </p:sp>
      <p:pic>
        <p:nvPicPr>
          <p:cNvPr id="1026" name="Picture 2" descr="2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929066"/>
            <a:ext cx="1990725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857488" y="4143380"/>
            <a:ext cx="59293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Кроме того, ежегодно работники страдают приблизительно от 270 миллионов несчастных случаев на производстве, которые ведут к отсутствию на рабочем месте в течение более 3 дней, и от около 160 миллионов случаев болезней без смертельного исхода.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2" descr="Петр 1. История охраны труд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1285860"/>
            <a:ext cx="1785918" cy="2334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214282" y="3500438"/>
            <a:ext cx="8501122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В период правления Петра I в России были освоены новые районы промышленного производства, создавались мануфактуры, заводы и фабрики. Работали на заводах крепостные крестьяне, «приписанные» к заводу и вынужденные часть года работать там, а также беглые, бомжи и уголовники. Труд на заводах и фабриках был тяжелым и опасным, рабочие часто погибали.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Правовых норм и стандартов по охране труда, защиты прав работников в России в тот период не существовало, однако многие прогрессивные люди задавались вопросом «Как сделать труд рабочих безопасным?». 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142852"/>
            <a:ext cx="850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7030A0"/>
                </a:solidFill>
              </a:rPr>
              <a:t>История государственного управления охраной труда в России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86050" y="2571744"/>
            <a:ext cx="5857916" cy="3071834"/>
          </a:xfrm>
        </p:spPr>
        <p:txBody>
          <a:bodyPr>
            <a:normAutofit/>
          </a:bodyPr>
          <a:lstStyle/>
          <a:p>
            <a:r>
              <a:rPr lang="ru-RU" dirty="0"/>
              <a:t>начинается с 1734 года. В этом году в период  царствования императрицы Анны </a:t>
            </a:r>
            <a:r>
              <a:rPr lang="ru-RU" dirty="0" err="1"/>
              <a:t>Иоановны</a:t>
            </a:r>
            <a:r>
              <a:rPr lang="ru-RU" dirty="0"/>
              <a:t> был учрежден надзор за условиями труда в лице одного </a:t>
            </a:r>
            <a:r>
              <a:rPr lang="ru-RU" dirty="0" err="1"/>
              <a:t>обер-комиссара</a:t>
            </a:r>
            <a:r>
              <a:rPr lang="ru-RU" dirty="0"/>
              <a:t> и трех комиссаров «для лучшего за фабриками смотрения».</a:t>
            </a:r>
          </a:p>
          <a:p>
            <a:endParaRPr lang="ru-RU" dirty="0"/>
          </a:p>
        </p:txBody>
      </p:sp>
      <p:pic>
        <p:nvPicPr>
          <p:cNvPr id="2050" name="Рисунок 4" descr="Анна Леопольдовна. История охраны труд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857232"/>
            <a:ext cx="245830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5" descr="Екатерина 2. История и развитие охраны труд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2857496"/>
            <a:ext cx="2857520" cy="357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28596" y="1643050"/>
            <a:ext cx="564360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Через десять лет в 1744 году при Анне Леопольдовне был издан закон, регулировавший работу на фабриках и заводах и ограничивающий время ночной работы. После этого на сто лет никаких документов по охране труда не принималось. И только в 1845 году был издан первый фабричный закон.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6" descr="Александр 1. История охраны труд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08"/>
            <a:ext cx="2071670" cy="2481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143108" y="500042"/>
            <a:ext cx="6786610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Комиссия генерала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Штакельберга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выработал проект специального закона о запрещении труда 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детей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до 12 лет, по закону 1845 года была запрещена для них работа только в ночное время, а так же предполагала расширить запрещение ночной работы, распространив закон на подростков до 16-летнего возраста, и даже намеревалась установить надзор за охраной детского труда.</a:t>
            </a:r>
            <a:endParaRPr lang="ru-RU" sz="23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3643314"/>
            <a:ext cx="892971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 июня 1882 г. принимается закон, по которому не разрешается допускать на работу малолетних, не достигших 12 лет, полное запрещение ночной работы до 15 лет, а днем – для подростков в возрасте от 12 до 15 лет вводится 8-ми часовой рабочий день. </a:t>
            </a:r>
            <a:b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1885 г. вводится запрещение ночной работы не только для детей, но и подростков до 17 лет, а так же женщин, но только на текстильных предприятиях издается целый ряд правил: на какие работы не допускаются подростки и дети.</a:t>
            </a:r>
            <a:endParaRPr lang="ru-RU" sz="23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14290"/>
            <a:ext cx="9144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1886 появляются новые законодательные акты, вводятся определенные правовые взаимоотношения между предпринимателями и рабочими, регламентируется право наложения штрафов. По правилам, штрафом облагались неправильные приемы работ, и беспричинные прогулы. </a:t>
            </a:r>
          </a:p>
          <a:p>
            <a:endParaRPr lang="ru-RU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500174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1897 году появляется закон «Правила о продолжительности и распределении рабочего времени в заведениях фабрично-заводской промышленности», который вводит ограничение рабочего дня для всех рабочих.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571744"/>
            <a:ext cx="90011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После Октябрьской революции в 1917 году был создан народный комиссариат труда, а при нем – отдел охраны труда. В июле 1918 года народный комиссариат труда объединился с отделом социального страхования. 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3687901"/>
            <a:ext cx="91440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следующие годы комиссариатом труда был разработан список вредных производств и профессий, изданы общие и специальные постановления о содержании и устройстве предприятий, установлены первые общесоюзные санитарные нормы, нормы искусственного освещения промышленных предприятий, созданы специальные виды инспекций (техническая и санитарная). Во всех вредных и опасных производствах введена выдача специальной одежды.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 началось становление охраны труда в России. Развитие охраны труда продолжается и сейчас,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охрана труда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объединяется с различными отраслями науки, появляются новые стандарты и технологии, проблемы охраны труда приобретают государственный масштаб. 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124" grpId="0"/>
      <p:bldP spid="7" grpId="0"/>
      <p:bldP spid="51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305800" cy="3071834"/>
          </a:xfrm>
        </p:spPr>
        <p:txBody>
          <a:bodyPr>
            <a:normAutofit fontScale="90000"/>
          </a:bodyPr>
          <a:lstStyle/>
          <a:p>
            <a:pPr algn="ctr">
              <a:buFont typeface="Wingdings" pitchFamily="2" charset="2"/>
              <a:buChar char="v"/>
            </a:pP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</a:rPr>
              <a:t>А теперь немного о нашем     времени                                                  </a:t>
            </a:r>
            <a:br>
              <a:rPr lang="ru-RU" sz="2200" dirty="0">
                <a:solidFill>
                  <a:schemeClr val="tx1"/>
                </a:solidFill>
              </a:rPr>
            </a:br>
            <a:br>
              <a:rPr lang="ru-RU" dirty="0"/>
            </a:br>
            <a:r>
              <a:rPr lang="ru-RU" dirty="0"/>
              <a:t> 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57224" y="1071546"/>
            <a:ext cx="771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на сегодняшний день были разработаны – </a:t>
            </a:r>
            <a:r>
              <a:rPr lang="ru-RU" sz="2400" dirty="0" err="1"/>
              <a:t>СНиПы</a:t>
            </a:r>
            <a:r>
              <a:rPr lang="ru-RU" sz="2400" dirty="0"/>
              <a:t>, </a:t>
            </a:r>
            <a:r>
              <a:rPr lang="ru-RU" sz="2400" dirty="0" err="1"/>
              <a:t>ГОСТы</a:t>
            </a:r>
            <a:r>
              <a:rPr lang="ru-RU" sz="2400" dirty="0"/>
              <a:t>, </a:t>
            </a:r>
            <a:r>
              <a:rPr lang="ru-RU" sz="2400" dirty="0" err="1"/>
              <a:t>СанПины</a:t>
            </a:r>
            <a:r>
              <a:rPr lang="ru-RU" sz="2400" dirty="0"/>
              <a:t>, </a:t>
            </a:r>
            <a:r>
              <a:rPr lang="ru-RU" sz="2400" dirty="0" err="1"/>
              <a:t>ЕНиРы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dirty="0"/>
              <a:t>Где определяется: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24" y="2214554"/>
            <a:ext cx="77867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Рабочее время рабочих</a:t>
            </a:r>
            <a:br>
              <a:rPr lang="ru-RU" sz="2400" dirty="0"/>
            </a:br>
            <a:r>
              <a:rPr lang="ru-RU" sz="2400" dirty="0"/>
              <a:t>Время отдыха рабочих </a:t>
            </a:r>
            <a:br>
              <a:rPr lang="ru-RU" sz="2400" dirty="0"/>
            </a:br>
            <a:r>
              <a:rPr lang="ru-RU" sz="2400" dirty="0"/>
              <a:t>Охрана труда несовершеннолетних</a:t>
            </a:r>
            <a:br>
              <a:rPr lang="ru-RU" sz="2400" dirty="0"/>
            </a:br>
            <a:r>
              <a:rPr lang="ru-RU" sz="2400" dirty="0"/>
              <a:t>Охрана труда женщин</a:t>
            </a:r>
            <a:br>
              <a:rPr lang="ru-RU" sz="2400" dirty="0"/>
            </a:br>
            <a:r>
              <a:rPr lang="ru-RU" sz="2400" dirty="0"/>
              <a:t>Льготы для рабочих</a:t>
            </a:r>
            <a:br>
              <a:rPr lang="ru-RU" sz="2400" dirty="0"/>
            </a:br>
            <a:r>
              <a:rPr lang="ru-RU" sz="2400" dirty="0"/>
              <a:t>Ответственность за нарушение правил ОТ</a:t>
            </a:r>
            <a:br>
              <a:rPr lang="ru-RU" sz="2400" dirty="0"/>
            </a:br>
            <a:r>
              <a:rPr lang="ru-RU" sz="2400" dirty="0"/>
              <a:t>Надзор и контроль за соблюдением и иных нормативных актов об ОТ</a:t>
            </a:r>
          </a:p>
          <a:p>
            <a:r>
              <a:rPr lang="ru-RU" sz="2400" dirty="0"/>
              <a:t>Обязательное социальное страхование </a:t>
            </a:r>
          </a:p>
          <a:p>
            <a:r>
              <a:rPr lang="ru-RU" sz="2400" dirty="0"/>
              <a:t>Средства индивидуальной защиты</a:t>
            </a:r>
          </a:p>
          <a:p>
            <a:r>
              <a:rPr lang="ru-RU" sz="2400" dirty="0"/>
              <a:t>Производственный травматизм и профессиональное заболевание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1285860"/>
            <a:ext cx="7072362" cy="55721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42918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Аттестация рабочих мест по условиям труда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2357430"/>
            <a:ext cx="72866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октябре 2010 году на заседании Комиссии по модернизации и технологическому развитию экономики России Д.А.Медведев подчеркнул, что современной российской экономике нужна стройная и реально действующая система технического регулирования, поэтому необходимо активизировать работу в сфере технического регулирования и определить профильное ведомство, которое будет заниматься вопросами стандартов безопасности производства и охраны труда. </a:t>
            </a:r>
            <a:endParaRPr lang="ru-RU" dirty="0"/>
          </a:p>
        </p:txBody>
      </p:sp>
      <p:pic>
        <p:nvPicPr>
          <p:cNvPr id="4" name="Рисунок 3" descr="Medvede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43140" cy="30356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8596" y="5072074"/>
            <a:ext cx="81439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sz="2800" b="1" dirty="0">
                <a:solidFill>
                  <a:schemeClr val="accent2"/>
                </a:solidFill>
              </a:rPr>
              <a:t>«Система управления охраной труда:                            путь к непрерывному совершенствованию»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18-018-Spasibo-za-vnimani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428</TotalTime>
  <Words>891</Words>
  <Application>Microsoft Office PowerPoint</Application>
  <PresentationFormat>Экран (4:3)</PresentationFormat>
  <Paragraphs>28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Cambria</vt:lpstr>
      <vt:lpstr>Times New Roman</vt:lpstr>
      <vt:lpstr>Wingdings</vt:lpstr>
      <vt:lpstr>Wingdings 2</vt:lpstr>
      <vt:lpstr>Поток</vt:lpstr>
      <vt:lpstr>   28 апреля – Всемирный день охраны труда.</vt:lpstr>
      <vt:lpstr>В 2021 году проводится день охраны труда под девизом:</vt:lpstr>
      <vt:lpstr>Международная организация труда (МОТ) объявила 28 апреля Всемирным днем охраны труда с тем, чтобы привлечь внимание мировой общественности к масштабам проблемы, а также к тому, каким образом создание и продвижение культуры охраны труда может способствовать снижению ежегодной смертности на рабочем месте. Впервые он отмечался в 2003 году. </vt:lpstr>
      <vt:lpstr>Идея проведения Всемирного дня охраны труда берет начало от Дня памяти погибших работников, впервые проведенного американскими и канадскими трудящимися в 1989 году в память о работниках, погибших и пострадавших на работе.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 теперь немного о нашем     времени                                                       </vt:lpstr>
      <vt:lpstr>Презентация PowerPoint</vt:lpstr>
      <vt:lpstr>Презентация PowerPoint</vt:lpstr>
      <vt:lpstr>Презентация PowerPoint</vt:lpstr>
    </vt:vector>
  </TitlesOfParts>
  <Company>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28 апреля – Всемирный день охраны труда.</dc:title>
  <dc:creator>1</dc:creator>
  <cp:lastModifiedBy>Шушковы</cp:lastModifiedBy>
  <cp:revision>44</cp:revision>
  <dcterms:created xsi:type="dcterms:W3CDTF">2011-04-26T04:07:34Z</dcterms:created>
  <dcterms:modified xsi:type="dcterms:W3CDTF">2022-02-07T14:52:56Z</dcterms:modified>
</cp:coreProperties>
</file>